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lear Sans Thin" charset="1" panose="020B0203030202020304"/>
      <p:regular r:id="rId10"/>
    </p:embeddedFont>
    <p:embeddedFont>
      <p:font typeface="Clear Sans Thin Bold" charset="1" panose="020B0303030202020304"/>
      <p:regular r:id="rId11"/>
    </p:embeddedFont>
    <p:embeddedFont>
      <p:font typeface="Clear Sans Regular" charset="1" panose="020B0503030202020304"/>
      <p:regular r:id="rId12"/>
    </p:embeddedFont>
    <p:embeddedFont>
      <p:font typeface="Clear Sans Regular Bold" charset="1" panose="020B0603030202020304"/>
      <p:regular r:id="rId13"/>
    </p:embeddedFont>
    <p:embeddedFont>
      <p:font typeface="Clear Sans Regular Italics" charset="1" panose="020B0503030202090304"/>
      <p:regular r:id="rId14"/>
    </p:embeddedFont>
    <p:embeddedFont>
      <p:font typeface="Clear Sans Regular Bold Italics" charset="1" panose="020B0603030202090304"/>
      <p:regular r:id="rId15"/>
    </p:embeddedFont>
    <p:embeddedFont>
      <p:font typeface="Open Sans" charset="1" panose="020B0606030504020204"/>
      <p:regular r:id="rId16"/>
    </p:embeddedFont>
    <p:embeddedFont>
      <p:font typeface="Open Sans Bold" charset="1" panose="020B0806030504020204"/>
      <p:regular r:id="rId17"/>
    </p:embeddedFont>
    <p:embeddedFont>
      <p:font typeface="Open Sans Italics" charset="1" panose="020B0606030504020204"/>
      <p:regular r:id="rId18"/>
    </p:embeddedFont>
    <p:embeddedFont>
      <p:font typeface="Open Sans Bold Italics" charset="1" panose="020B0806030504020204"/>
      <p:regular r:id="rId19"/>
    </p:embeddedFont>
    <p:embeddedFont>
      <p:font typeface="Open Sans Extra Bold" charset="1" panose="020B0906030804020204"/>
      <p:regular r:id="rId20"/>
    </p:embeddedFont>
    <p:embeddedFont>
      <p:font typeface="Open Sans Extra Bold Italics" charset="1" panose="020B0906030804020204"/>
      <p:regular r:id="rId21"/>
    </p:embeddedFont>
    <p:embeddedFont>
      <p:font typeface="Michroma" charset="1" panose="00000000000000000000"/>
      <p:regular r:id="rId22"/>
    </p:embeddedFont>
    <p:embeddedFont>
      <p:font typeface="Quiche" charset="1" panose="00000500000000000000"/>
      <p:regular r:id="rId23"/>
    </p:embeddedFont>
    <p:embeddedFont>
      <p:font typeface="Quiche Bold" charset="1" panose="00000800000000000000"/>
      <p:regular r:id="rId24"/>
    </p:embeddedFont>
    <p:embeddedFont>
      <p:font typeface="Quiche Italics" charset="1" panose="00000500000000000000"/>
      <p:regular r:id="rId25"/>
    </p:embeddedFont>
    <p:embeddedFont>
      <p:font typeface="Quiche Bold Italics" charset="1" panose="000008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slides/slide1.xml" Type="http://schemas.openxmlformats.org/officeDocument/2006/relationships/slide"/><Relationship Id="rId28" Target="slides/slide2.xml" Type="http://schemas.openxmlformats.org/officeDocument/2006/relationships/slide"/><Relationship Id="rId29" Target="slides/slide3.xml" Type="http://schemas.openxmlformats.org/officeDocument/2006/relationships/slide"/><Relationship Id="rId3" Target="viewProps.xml" Type="http://schemas.openxmlformats.org/officeDocument/2006/relationships/viewProps"/><Relationship Id="rId30" Target="slides/slide4.xml" Type="http://schemas.openxmlformats.org/officeDocument/2006/relationships/slide"/><Relationship Id="rId31" Target="slides/slide5.xml" Type="http://schemas.openxmlformats.org/officeDocument/2006/relationships/slide"/><Relationship Id="rId32" Target="slides/slide6.xml" Type="http://schemas.openxmlformats.org/officeDocument/2006/relationships/slide"/><Relationship Id="rId33" Target="slides/slide7.xml" Type="http://schemas.openxmlformats.org/officeDocument/2006/relationships/slide"/><Relationship Id="rId34" Target="slides/slide8.xml" Type="http://schemas.openxmlformats.org/officeDocument/2006/relationships/slide"/><Relationship Id="rId35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21.png>
</file>

<file path=ppt/media/image22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png" Type="http://schemas.openxmlformats.org/officeDocument/2006/relationships/image"/><Relationship Id="rId11" Target="../media/image18.png" Type="http://schemas.openxmlformats.org/officeDocument/2006/relationships/image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0987">
            <a:off x="-1361885" y="4389828"/>
            <a:ext cx="19791454" cy="6027690"/>
          </a:xfrm>
          <a:custGeom>
            <a:avLst/>
            <a:gdLst/>
            <a:ahLst/>
            <a:cxnLst/>
            <a:rect r="r" b="b" t="t" l="l"/>
            <a:pathLst>
              <a:path h="6027690" w="19791454">
                <a:moveTo>
                  <a:pt x="0" y="0"/>
                </a:moveTo>
                <a:lnTo>
                  <a:pt x="19791454" y="0"/>
                </a:lnTo>
                <a:lnTo>
                  <a:pt x="19791454" y="6027690"/>
                </a:lnTo>
                <a:lnTo>
                  <a:pt x="0" y="60276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83392" y="2120792"/>
            <a:ext cx="14811831" cy="3590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FFFFFF"/>
                </a:solidFill>
                <a:latin typeface="Clear Sans Thin"/>
              </a:rPr>
              <a:t>Desenvolvimento de Aplicação Web Front-end </a:t>
            </a:r>
          </a:p>
          <a:p>
            <a:pPr algn="ctr">
              <a:lnSpc>
                <a:spcPts val="5040"/>
              </a:lnSpc>
            </a:pPr>
          </a:p>
          <a:p>
            <a:pPr algn="ctr">
              <a:lnSpc>
                <a:spcPts val="7200"/>
              </a:lnSpc>
            </a:pPr>
          </a:p>
          <a:p>
            <a:pPr algn="ctr">
              <a:lnSpc>
                <a:spcPts val="11039"/>
              </a:lnSpc>
            </a:pPr>
            <a:r>
              <a:rPr lang="en-US" sz="9199">
                <a:solidFill>
                  <a:srgbClr val="FFFFFF"/>
                </a:solidFill>
                <a:latin typeface="Michroma"/>
              </a:rPr>
              <a:t>Projeto Gamer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632542" y="7356048"/>
            <a:ext cx="12272066" cy="810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246"/>
              </a:lnSpc>
            </a:pPr>
            <a:r>
              <a:rPr lang="en-US" sz="2319">
                <a:solidFill>
                  <a:srgbClr val="FFFFFF"/>
                </a:solidFill>
                <a:latin typeface="Clear Sans Regular"/>
              </a:rPr>
              <a:t>PUC Minas Virtual</a:t>
            </a:r>
          </a:p>
          <a:p>
            <a:pPr algn="r">
              <a:lnSpc>
                <a:spcPts val="3246"/>
              </a:lnSpc>
              <a:spcBef>
                <a:spcPct val="0"/>
              </a:spcBef>
            </a:pPr>
            <a:r>
              <a:rPr lang="en-US" sz="2319">
                <a:solidFill>
                  <a:srgbClr val="FFFFFF"/>
                </a:solidFill>
                <a:latin typeface="Clear Sans Regular"/>
              </a:rPr>
              <a:t>Bianca Cristina, Enzo Ferrante, Lucas Di Vito, Rafael Volpi, Richardi Marinho, Siderley Tadeu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6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0010"/>
            <a:ext cx="18288000" cy="12184380"/>
          </a:xfrm>
          <a:custGeom>
            <a:avLst/>
            <a:gdLst/>
            <a:ahLst/>
            <a:cxnLst/>
            <a:rect r="r" b="b" t="t" l="l"/>
            <a:pathLst>
              <a:path h="12184380" w="1828800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1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214929" y="1432901"/>
            <a:ext cx="13858143" cy="2834082"/>
            <a:chOff x="0" y="0"/>
            <a:chExt cx="18477523" cy="3778776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54639"/>
              <a:ext cx="18477523" cy="1584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327"/>
                </a:lnSpc>
                <a:spcBef>
                  <a:spcPct val="0"/>
                </a:spcBef>
              </a:pPr>
              <a:r>
                <a:rPr lang="en-US" sz="7772">
                  <a:solidFill>
                    <a:srgbClr val="FFFFFF"/>
                  </a:solidFill>
                  <a:latin typeface="Michroma"/>
                </a:rPr>
                <a:t>Contexto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478494"/>
              <a:ext cx="18477523" cy="1083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Clear Sans Thin Bold"/>
                </a:rPr>
                <a:t>A busca pela carreira no mundo do e-sports vem se popularizando. Pessoas de todas as idades, principalmente os jovens, desejam transformar o hobby numa atividade profissional.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10033" y="343809"/>
            <a:ext cx="1593559" cy="2041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686"/>
              </a:lnSpc>
              <a:spcBef>
                <a:spcPct val="0"/>
              </a:spcBef>
            </a:pPr>
            <a:r>
              <a:rPr lang="en-US" sz="11919" spc="-1370">
                <a:solidFill>
                  <a:srgbClr val="FFFFFF"/>
                </a:solidFill>
                <a:latin typeface="Clear Sans Regular Bold"/>
              </a:rPr>
              <a:t>02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214929" y="4665631"/>
            <a:ext cx="13858143" cy="1862398"/>
            <a:chOff x="0" y="0"/>
            <a:chExt cx="18477523" cy="248319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999701"/>
              <a:ext cx="18477523" cy="1083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Clear Sans Thin Bold"/>
                </a:rPr>
                <a:t>Dificuldade em encontrar uma comunidade nichada e estruturada que oriente e acolha usuários interessados em trabalhar na área de e-sports, seja como jogador ou como streamer.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9525"/>
              <a:ext cx="18477523" cy="7332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Clear Sans Thin Bold"/>
                </a:rPr>
                <a:t>PROBLEMA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214929" y="7124970"/>
            <a:ext cx="13858143" cy="1862398"/>
            <a:chOff x="0" y="0"/>
            <a:chExt cx="18477523" cy="248319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999701"/>
              <a:ext cx="18477523" cy="1083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FFFFF"/>
                  </a:solidFill>
                  <a:latin typeface="Clear Sans Thin Bold"/>
                </a:rPr>
                <a:t>Jovens com idades de 16 a 24 anos que se interessam pela área e desejam crescer como profissionais na comunidade gamer.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18477523" cy="7332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Clear Sans Thin Bold"/>
                </a:rPr>
                <a:t>PÚBLICO-ALVO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13295" y="-241802"/>
            <a:ext cx="19114591" cy="10770604"/>
          </a:xfrm>
          <a:custGeom>
            <a:avLst/>
            <a:gdLst/>
            <a:ahLst/>
            <a:cxnLst/>
            <a:rect r="r" b="b" t="t" l="l"/>
            <a:pathLst>
              <a:path h="10770604" w="19114591">
                <a:moveTo>
                  <a:pt x="0" y="0"/>
                </a:moveTo>
                <a:lnTo>
                  <a:pt x="19114590" y="0"/>
                </a:lnTo>
                <a:lnTo>
                  <a:pt x="19114590" y="10770604"/>
                </a:lnTo>
                <a:lnTo>
                  <a:pt x="0" y="107706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0033" y="343809"/>
            <a:ext cx="1593559" cy="204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686"/>
              </a:lnSpc>
              <a:spcBef>
                <a:spcPct val="0"/>
              </a:spcBef>
            </a:pPr>
            <a:r>
              <a:rPr lang="en-US" sz="11919" spc="-1370">
                <a:solidFill>
                  <a:srgbClr val="FFFFFF"/>
                </a:solidFill>
                <a:latin typeface="Clear Sans Regular Bold"/>
              </a:rPr>
              <a:t>03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713106" y="1019175"/>
            <a:ext cx="6861788" cy="1190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323"/>
              </a:lnSpc>
            </a:pPr>
            <a:r>
              <a:rPr lang="en-US" sz="7769">
                <a:solidFill>
                  <a:srgbClr val="FFFFFF"/>
                </a:solidFill>
                <a:latin typeface="Michroma"/>
              </a:rPr>
              <a:t>Requisitos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05501" y="3649513"/>
            <a:ext cx="7561697" cy="4471815"/>
            <a:chOff x="0" y="0"/>
            <a:chExt cx="10082263" cy="596242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072773"/>
              <a:ext cx="10082263" cy="4364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Criar conta e realizar login.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Criar e customizar perfil.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Acesso a páginas de introdução, links e conteúdo.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Adicionar páginas de conteúdo.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Pesquisar por informações.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Interagir na comunidade.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Dar feedback do conteúdo.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Recuperação de usuário.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0"/>
              <a:ext cx="10082263" cy="685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99"/>
                </a:lnSpc>
              </a:pPr>
              <a:r>
                <a:rPr lang="en-US" sz="3416">
                  <a:solidFill>
                    <a:srgbClr val="FFFFFF"/>
                  </a:solidFill>
                  <a:latin typeface="Clear Sans Thin Bold"/>
                </a:rPr>
                <a:t>REQUISITOS FUNCIONAIS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770756" y="3649513"/>
            <a:ext cx="7211743" cy="5297810"/>
            <a:chOff x="0" y="0"/>
            <a:chExt cx="9615657" cy="706374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072773"/>
              <a:ext cx="9615657" cy="54656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Performance - acesso ao conteúdo rapidamente com informações atualizadas.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Confiabilidade - prever erros e possuir recurso de backup de dados.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Disponibilidade - o site deve ficar disponível 24 horas, 7 dias da semana.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Usabilidade - o sistema deve poder ser acessado por qualquer navegador na internet.</a:t>
              </a:r>
            </a:p>
            <a:p>
              <a:pPr marL="504020" indent="-252010" lvl="1">
                <a:lnSpc>
                  <a:spcPts val="3268"/>
                </a:lnSpc>
                <a:buFont typeface="Arial"/>
                <a:buChar char="•"/>
              </a:pPr>
              <a:r>
                <a:rPr lang="en-US" sz="2334">
                  <a:solidFill>
                    <a:srgbClr val="FFFFFF"/>
                  </a:solidFill>
                  <a:latin typeface="Clear Sans Thin Bold"/>
                </a:rPr>
                <a:t>Segurança - login com usuário e senha checados e validados pelo sistema.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0"/>
              <a:ext cx="9615657" cy="685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99"/>
                </a:lnSpc>
              </a:pPr>
              <a:r>
                <a:rPr lang="en-US" sz="3416">
                  <a:solidFill>
                    <a:srgbClr val="FFFFFF"/>
                  </a:solidFill>
                  <a:latin typeface="Clear Sans Thin Bold"/>
                </a:rPr>
                <a:t>REQUISITOS NÃO FUNCIONAIS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100000">
            <a:off x="-5381029" y="-4052323"/>
            <a:ext cx="8760196" cy="8850507"/>
          </a:xfrm>
          <a:custGeom>
            <a:avLst/>
            <a:gdLst/>
            <a:ahLst/>
            <a:cxnLst/>
            <a:rect r="r" b="b" t="t" l="l"/>
            <a:pathLst>
              <a:path h="8850507" w="8760196">
                <a:moveTo>
                  <a:pt x="0" y="0"/>
                </a:moveTo>
                <a:lnTo>
                  <a:pt x="8760195" y="0"/>
                </a:lnTo>
                <a:lnTo>
                  <a:pt x="8760195" y="8850507"/>
                </a:lnTo>
                <a:lnTo>
                  <a:pt x="0" y="88505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0033" y="343809"/>
            <a:ext cx="1593559" cy="204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686"/>
              </a:lnSpc>
              <a:spcBef>
                <a:spcPct val="0"/>
              </a:spcBef>
            </a:pPr>
            <a:r>
              <a:rPr lang="en-US" sz="11919" spc="-1370">
                <a:solidFill>
                  <a:srgbClr val="FFFFFF"/>
                </a:solidFill>
                <a:latin typeface="Clear Sans Regular Bold"/>
              </a:rPr>
              <a:t>04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15579" y="990614"/>
            <a:ext cx="8056842" cy="1171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7700">
                <a:solidFill>
                  <a:srgbClr val="FFFFFF"/>
                </a:solidFill>
                <a:latin typeface="Michroma"/>
              </a:rPr>
              <a:t>Metodologia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5506044" y="6881556"/>
            <a:ext cx="7275912" cy="2595715"/>
            <a:chOff x="0" y="0"/>
            <a:chExt cx="9701216" cy="346095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999701"/>
              <a:ext cx="9701216" cy="20614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Clear Sans Thin Bold"/>
                </a:rPr>
                <a:t>A equipe escolheu a metodologia Scrum como base para definição do processo de desenvolvimento. </a:t>
              </a:r>
            </a:p>
            <a:p>
              <a:pPr algn="ctr">
                <a:lnSpc>
                  <a:spcPts val="2487"/>
                </a:lnSpc>
              </a:pPr>
            </a:p>
            <a:p>
              <a:pPr algn="ctr">
                <a:lnSpc>
                  <a:spcPts val="3359"/>
                </a:lnSpc>
                <a:spcBef>
                  <a:spcPct val="0"/>
                </a:spcBef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9525"/>
              <a:ext cx="9701216" cy="7332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Clear Sans Thin Bold"/>
                </a:rPr>
                <a:t>GERENCIAMENTO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506044" y="3004647"/>
            <a:ext cx="7275912" cy="3243252"/>
            <a:chOff x="0" y="0"/>
            <a:chExt cx="9701216" cy="432433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723456"/>
              <a:ext cx="9701216" cy="22011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Clear Sans Thin Bold"/>
                </a:rPr>
                <a:t>Repositório de código fonte - Github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Clear Sans Thin Bold"/>
                </a:rPr>
                <a:t>Documentos do projeto - Google Drive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Clear Sans Thin Bold"/>
                </a:rPr>
                <a:t>Projeto de interface e wireframes - MarvelApp</a:t>
              </a:r>
            </a:p>
            <a:p>
              <a:pPr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Clear Sans Thin Bold"/>
                </a:rPr>
                <a:t>Gerenciamento do projeto - Trello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9701216" cy="14570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20"/>
                </a:lnSpc>
              </a:pPr>
              <a:r>
                <a:rPr lang="en-US" sz="3600">
                  <a:solidFill>
                    <a:srgbClr val="FFFFFF"/>
                  </a:solidFill>
                  <a:latin typeface="Clear Sans Thin Bold"/>
                </a:rPr>
                <a:t>RELAÇÃO DE AMBIENTES DE TRABALHO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95931">
            <a:off x="-387062" y="-510760"/>
            <a:ext cx="15990701" cy="5807698"/>
          </a:xfrm>
          <a:custGeom>
            <a:avLst/>
            <a:gdLst/>
            <a:ahLst/>
            <a:cxnLst/>
            <a:rect r="r" b="b" t="t" l="l"/>
            <a:pathLst>
              <a:path h="5807698" w="15990701">
                <a:moveTo>
                  <a:pt x="15990701" y="0"/>
                </a:moveTo>
                <a:lnTo>
                  <a:pt x="0" y="0"/>
                </a:lnTo>
                <a:lnTo>
                  <a:pt x="0" y="5807698"/>
                </a:lnTo>
                <a:lnTo>
                  <a:pt x="15990701" y="5807698"/>
                </a:lnTo>
                <a:lnTo>
                  <a:pt x="1599070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337281" y="1161669"/>
            <a:ext cx="13613439" cy="8714445"/>
          </a:xfrm>
          <a:custGeom>
            <a:avLst/>
            <a:gdLst/>
            <a:ahLst/>
            <a:cxnLst/>
            <a:rect r="r" b="b" t="t" l="l"/>
            <a:pathLst>
              <a:path h="8714445" w="13613439">
                <a:moveTo>
                  <a:pt x="0" y="0"/>
                </a:moveTo>
                <a:lnTo>
                  <a:pt x="13613438" y="0"/>
                </a:lnTo>
                <a:lnTo>
                  <a:pt x="13613438" y="8714445"/>
                </a:lnTo>
                <a:lnTo>
                  <a:pt x="0" y="87144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99876" y="301001"/>
            <a:ext cx="13288248" cy="54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Michroma"/>
              </a:rPr>
              <a:t>Fluxo do Usuário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41802"/>
            <a:ext cx="19114591" cy="10770604"/>
          </a:xfrm>
          <a:custGeom>
            <a:avLst/>
            <a:gdLst/>
            <a:ahLst/>
            <a:cxnLst/>
            <a:rect r="r" b="b" t="t" l="l"/>
            <a:pathLst>
              <a:path h="10770604" w="19114591">
                <a:moveTo>
                  <a:pt x="0" y="0"/>
                </a:moveTo>
                <a:lnTo>
                  <a:pt x="19114591" y="0"/>
                </a:lnTo>
                <a:lnTo>
                  <a:pt x="19114591" y="10770604"/>
                </a:lnTo>
                <a:lnTo>
                  <a:pt x="0" y="107706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4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4758111" cy="2676438"/>
          </a:xfrm>
          <a:custGeom>
            <a:avLst/>
            <a:gdLst/>
            <a:ahLst/>
            <a:cxnLst/>
            <a:rect r="r" b="b" t="t" l="l"/>
            <a:pathLst>
              <a:path h="2676438" w="4758111">
                <a:moveTo>
                  <a:pt x="0" y="0"/>
                </a:moveTo>
                <a:lnTo>
                  <a:pt x="4758111" y="0"/>
                </a:lnTo>
                <a:lnTo>
                  <a:pt x="4758111" y="2676438"/>
                </a:lnTo>
                <a:lnTo>
                  <a:pt x="0" y="2676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4170809"/>
            <a:ext cx="4758111" cy="2676438"/>
          </a:xfrm>
          <a:custGeom>
            <a:avLst/>
            <a:gdLst/>
            <a:ahLst/>
            <a:cxnLst/>
            <a:rect r="r" b="b" t="t" l="l"/>
            <a:pathLst>
              <a:path h="2676438" w="4758111">
                <a:moveTo>
                  <a:pt x="0" y="0"/>
                </a:moveTo>
                <a:lnTo>
                  <a:pt x="4758111" y="0"/>
                </a:lnTo>
                <a:lnTo>
                  <a:pt x="4758111" y="2676437"/>
                </a:lnTo>
                <a:lnTo>
                  <a:pt x="0" y="26764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762990" y="4170809"/>
            <a:ext cx="4762019" cy="2676438"/>
          </a:xfrm>
          <a:custGeom>
            <a:avLst/>
            <a:gdLst/>
            <a:ahLst/>
            <a:cxnLst/>
            <a:rect r="r" b="b" t="t" l="l"/>
            <a:pathLst>
              <a:path h="2676438" w="4762019">
                <a:moveTo>
                  <a:pt x="0" y="0"/>
                </a:moveTo>
                <a:lnTo>
                  <a:pt x="4762020" y="0"/>
                </a:lnTo>
                <a:lnTo>
                  <a:pt x="4762020" y="2676437"/>
                </a:lnTo>
                <a:lnTo>
                  <a:pt x="0" y="26764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1" r="0" b="-41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496560" y="4170809"/>
            <a:ext cx="4762740" cy="2676438"/>
          </a:xfrm>
          <a:custGeom>
            <a:avLst/>
            <a:gdLst/>
            <a:ahLst/>
            <a:cxnLst/>
            <a:rect r="r" b="b" t="t" l="l"/>
            <a:pathLst>
              <a:path h="2676438" w="4762740">
                <a:moveTo>
                  <a:pt x="0" y="0"/>
                </a:moveTo>
                <a:lnTo>
                  <a:pt x="4762740" y="0"/>
                </a:lnTo>
                <a:lnTo>
                  <a:pt x="4762740" y="2676437"/>
                </a:lnTo>
                <a:lnTo>
                  <a:pt x="0" y="267643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295" t="0" r="-2295" b="-469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7313971"/>
            <a:ext cx="4758111" cy="2676438"/>
          </a:xfrm>
          <a:custGeom>
            <a:avLst/>
            <a:gdLst/>
            <a:ahLst/>
            <a:cxnLst/>
            <a:rect r="r" b="b" t="t" l="l"/>
            <a:pathLst>
              <a:path h="2676438" w="4758111">
                <a:moveTo>
                  <a:pt x="0" y="0"/>
                </a:moveTo>
                <a:lnTo>
                  <a:pt x="4758111" y="0"/>
                </a:lnTo>
                <a:lnTo>
                  <a:pt x="4758111" y="2676438"/>
                </a:lnTo>
                <a:lnTo>
                  <a:pt x="0" y="26764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762990" y="7313971"/>
            <a:ext cx="4762019" cy="2678636"/>
          </a:xfrm>
          <a:custGeom>
            <a:avLst/>
            <a:gdLst/>
            <a:ahLst/>
            <a:cxnLst/>
            <a:rect r="r" b="b" t="t" l="l"/>
            <a:pathLst>
              <a:path h="2678636" w="4762019">
                <a:moveTo>
                  <a:pt x="0" y="0"/>
                </a:moveTo>
                <a:lnTo>
                  <a:pt x="4762020" y="0"/>
                </a:lnTo>
                <a:lnTo>
                  <a:pt x="4762020" y="2678636"/>
                </a:lnTo>
                <a:lnTo>
                  <a:pt x="0" y="267863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762990" y="1028700"/>
            <a:ext cx="4762019" cy="2678636"/>
          </a:xfrm>
          <a:custGeom>
            <a:avLst/>
            <a:gdLst/>
            <a:ahLst/>
            <a:cxnLst/>
            <a:rect r="r" b="b" t="t" l="l"/>
            <a:pathLst>
              <a:path h="2678636" w="4762019">
                <a:moveTo>
                  <a:pt x="0" y="0"/>
                </a:moveTo>
                <a:lnTo>
                  <a:pt x="4762020" y="0"/>
                </a:lnTo>
                <a:lnTo>
                  <a:pt x="4762020" y="2678636"/>
                </a:lnTo>
                <a:lnTo>
                  <a:pt x="0" y="267863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501189" y="1028700"/>
            <a:ext cx="4758111" cy="2676438"/>
          </a:xfrm>
          <a:custGeom>
            <a:avLst/>
            <a:gdLst/>
            <a:ahLst/>
            <a:cxnLst/>
            <a:rect r="r" b="b" t="t" l="l"/>
            <a:pathLst>
              <a:path h="2676438" w="4758111">
                <a:moveTo>
                  <a:pt x="0" y="0"/>
                </a:moveTo>
                <a:lnTo>
                  <a:pt x="4758111" y="0"/>
                </a:lnTo>
                <a:lnTo>
                  <a:pt x="4758111" y="2676438"/>
                </a:lnTo>
                <a:lnTo>
                  <a:pt x="0" y="267643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499876" y="301001"/>
            <a:ext cx="13288248" cy="542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Michroma"/>
              </a:rPr>
              <a:t>Wireframes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83431" y="2064024"/>
            <a:ext cx="245269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Quiche"/>
              </a:rPr>
              <a:t>1.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43605" y="2064024"/>
            <a:ext cx="319385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Quiche"/>
              </a:rPr>
              <a:t>2.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82235" y="2064024"/>
            <a:ext cx="325338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Quiche"/>
              </a:rPr>
              <a:t>3.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00236" y="5206133"/>
            <a:ext cx="328464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Quiche"/>
              </a:rPr>
              <a:t>4.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430073" y="5206133"/>
            <a:ext cx="325338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Quiche"/>
              </a:rPr>
              <a:t>5.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156785" y="5206133"/>
            <a:ext cx="339775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Quiche"/>
              </a:rPr>
              <a:t>6.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09836" y="8350394"/>
            <a:ext cx="309265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Quiche"/>
              </a:rPr>
              <a:t>7.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421293" y="8350394"/>
            <a:ext cx="334119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9"/>
              </a:lnSpc>
            </a:pPr>
            <a:r>
              <a:rPr lang="en-US" sz="3150">
                <a:solidFill>
                  <a:srgbClr val="FFFFFF"/>
                </a:solidFill>
                <a:latin typeface="Quiche"/>
              </a:rPr>
              <a:t>8.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277331" y="7256821"/>
            <a:ext cx="1412643" cy="44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2637">
                <a:solidFill>
                  <a:srgbClr val="FFFFFF"/>
                </a:solidFill>
                <a:latin typeface="Open Sans Bold"/>
              </a:rPr>
              <a:t>1- Inicial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267806" y="7839460"/>
            <a:ext cx="1796163" cy="44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2637">
                <a:solidFill>
                  <a:srgbClr val="FFFFFF"/>
                </a:solidFill>
                <a:latin typeface="Open Sans Bold"/>
              </a:rPr>
              <a:t>2- Serviços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267806" y="8422098"/>
            <a:ext cx="1750255" cy="44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2637">
                <a:solidFill>
                  <a:srgbClr val="FFFFFF"/>
                </a:solidFill>
                <a:latin typeface="Open Sans Bold"/>
              </a:rPr>
              <a:t>3- Contato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267806" y="9004737"/>
            <a:ext cx="1360572" cy="44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2637">
                <a:solidFill>
                  <a:srgbClr val="FFFFFF"/>
                </a:solidFill>
                <a:latin typeface="Open Sans Bold"/>
              </a:rPr>
              <a:t>4- Login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240947" y="9587375"/>
            <a:ext cx="1992275" cy="44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2637">
                <a:solidFill>
                  <a:srgbClr val="FFFFFF"/>
                </a:solidFill>
                <a:latin typeface="Open Sans Bold"/>
              </a:rPr>
              <a:t>5- Cadastro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052084" y="7266346"/>
            <a:ext cx="2588623" cy="44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2637">
                <a:solidFill>
                  <a:srgbClr val="FFFFFF"/>
                </a:solidFill>
                <a:latin typeface="Open Sans Bold"/>
              </a:rPr>
              <a:t>6- Recuperação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5052084" y="7848985"/>
            <a:ext cx="1926014" cy="44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2637">
                <a:solidFill>
                  <a:srgbClr val="FFFFFF"/>
                </a:solidFill>
                <a:latin typeface="Open Sans Bold"/>
              </a:rPr>
              <a:t>7- Principal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5061609" y="8431623"/>
            <a:ext cx="1294312" cy="44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2637">
                <a:solidFill>
                  <a:srgbClr val="FFFFFF"/>
                </a:solidFill>
                <a:latin typeface="Open Sans Bold"/>
              </a:rPr>
              <a:t>8- Perfil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0515590">
            <a:off x="-1511093" y="1158695"/>
            <a:ext cx="22600988" cy="8208502"/>
          </a:xfrm>
          <a:custGeom>
            <a:avLst/>
            <a:gdLst/>
            <a:ahLst/>
            <a:cxnLst/>
            <a:rect r="r" b="b" t="t" l="l"/>
            <a:pathLst>
              <a:path h="8208502" w="22600988">
                <a:moveTo>
                  <a:pt x="22600988" y="0"/>
                </a:moveTo>
                <a:lnTo>
                  <a:pt x="0" y="0"/>
                </a:lnTo>
                <a:lnTo>
                  <a:pt x="0" y="8208503"/>
                </a:lnTo>
                <a:lnTo>
                  <a:pt x="22600988" y="8208503"/>
                </a:lnTo>
                <a:lnTo>
                  <a:pt x="2260098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59794" y="3510423"/>
            <a:ext cx="11368411" cy="5991712"/>
          </a:xfrm>
          <a:custGeom>
            <a:avLst/>
            <a:gdLst/>
            <a:ahLst/>
            <a:cxnLst/>
            <a:rect r="r" b="b" t="t" l="l"/>
            <a:pathLst>
              <a:path h="5991712" w="11368411">
                <a:moveTo>
                  <a:pt x="0" y="0"/>
                </a:moveTo>
                <a:lnTo>
                  <a:pt x="11368412" y="0"/>
                </a:lnTo>
                <a:lnTo>
                  <a:pt x="11368412" y="5991712"/>
                </a:lnTo>
                <a:lnTo>
                  <a:pt x="0" y="59917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145022" y="1019175"/>
            <a:ext cx="9997956" cy="1938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07"/>
              </a:lnSpc>
            </a:pPr>
            <a:r>
              <a:rPr lang="en-US" sz="6339">
                <a:solidFill>
                  <a:srgbClr val="FFFFFF"/>
                </a:solidFill>
                <a:latin typeface="Michroma"/>
              </a:rPr>
              <a:t>Arquitetura da solução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10033" y="343809"/>
            <a:ext cx="1593559" cy="2041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686"/>
              </a:lnSpc>
              <a:spcBef>
                <a:spcPct val="0"/>
              </a:spcBef>
            </a:pPr>
            <a:r>
              <a:rPr lang="en-US" sz="11919" spc="-1370">
                <a:solidFill>
                  <a:srgbClr val="FFFFFF"/>
                </a:solidFill>
                <a:latin typeface="Clear Sans Regular Bold"/>
              </a:rPr>
              <a:t>07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15572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610033" y="343809"/>
            <a:ext cx="1593559" cy="2041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686"/>
              </a:lnSpc>
              <a:spcBef>
                <a:spcPct val="0"/>
              </a:spcBef>
            </a:pPr>
            <a:r>
              <a:rPr lang="en-US" sz="11919" spc="-1370">
                <a:solidFill>
                  <a:srgbClr val="FFFFFF"/>
                </a:solidFill>
                <a:latin typeface="Clear Sans Regular Bold"/>
              </a:rPr>
              <a:t>08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072139" y="1028700"/>
            <a:ext cx="12143721" cy="2343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7700">
                <a:solidFill>
                  <a:srgbClr val="FFFFFF"/>
                </a:solidFill>
                <a:latin typeface="Michroma"/>
              </a:rPr>
              <a:t>Considerações Finais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07967" y="4288317"/>
            <a:ext cx="12272066" cy="166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lear Sans Regular"/>
              </a:rPr>
              <a:t>Após finalizar o projeto o grupo considera que o aprendizado foi significativo. Ao longo do semestre fomos aprimorando nossa capacidade de trabalhar em equipe, de construir uma aplicação web front-end desde os fundamentos básicos e de lidar com certas dificuldades que apareceram durante os exercícios. 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6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10515590">
            <a:off x="-850332" y="-3908080"/>
            <a:ext cx="19635939" cy="7131620"/>
          </a:xfrm>
          <a:custGeom>
            <a:avLst/>
            <a:gdLst/>
            <a:ahLst/>
            <a:cxnLst/>
            <a:rect r="r" b="b" t="t" l="l"/>
            <a:pathLst>
              <a:path h="7131620" w="19635939">
                <a:moveTo>
                  <a:pt x="19635939" y="0"/>
                </a:moveTo>
                <a:lnTo>
                  <a:pt x="0" y="0"/>
                </a:lnTo>
                <a:lnTo>
                  <a:pt x="0" y="7131619"/>
                </a:lnTo>
                <a:lnTo>
                  <a:pt x="19635939" y="7131619"/>
                </a:lnTo>
                <a:lnTo>
                  <a:pt x="1963593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08963">
            <a:off x="-912937" y="6540493"/>
            <a:ext cx="19635939" cy="7131620"/>
          </a:xfrm>
          <a:custGeom>
            <a:avLst/>
            <a:gdLst/>
            <a:ahLst/>
            <a:cxnLst/>
            <a:rect r="r" b="b" t="t" l="l"/>
            <a:pathLst>
              <a:path h="7131620" w="19635939">
                <a:moveTo>
                  <a:pt x="19635939" y="0"/>
                </a:moveTo>
                <a:lnTo>
                  <a:pt x="0" y="0"/>
                </a:lnTo>
                <a:lnTo>
                  <a:pt x="0" y="7131620"/>
                </a:lnTo>
                <a:lnTo>
                  <a:pt x="19635939" y="7131620"/>
                </a:lnTo>
                <a:lnTo>
                  <a:pt x="1963593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10033" y="343809"/>
            <a:ext cx="1593559" cy="2041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686"/>
              </a:lnSpc>
              <a:spcBef>
                <a:spcPct val="0"/>
              </a:spcBef>
            </a:pPr>
            <a:r>
              <a:rPr lang="en-US" sz="11919" spc="-1370">
                <a:solidFill>
                  <a:srgbClr val="FFFFFF"/>
                </a:solidFill>
                <a:latin typeface="Clear Sans Regular Bold"/>
              </a:rPr>
              <a:t>09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72139" y="1028700"/>
            <a:ext cx="12143721" cy="1171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7700">
                <a:solidFill>
                  <a:srgbClr val="FFFFFF"/>
                </a:solidFill>
                <a:latin typeface="Michroma"/>
              </a:rPr>
              <a:t>Referências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625076"/>
            <a:ext cx="1475629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Extra Bold"/>
              </a:rPr>
              <a:t>https://www.thegamer.com/balance-pro-gamer-aspirations-with-your-life/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308834"/>
            <a:ext cx="1319613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Extra Bold"/>
              </a:rPr>
              <a:t>https://www.frontiersin.org/articles/10.3389/fpsyg.2020.01866/full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992593"/>
            <a:ext cx="1475629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Extra Bold"/>
              </a:rPr>
              <a:t>https://www.gamesbras.com/esports/2022/12/14/a-industria-de-jogos-esports-no-brasil-um-mercado-em-crescimento-34429.html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5211792"/>
            <a:ext cx="1475629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Extra Bold"/>
              </a:rPr>
              <a:t>https://adrenaline.com.br/noticias/v/78913/brasileiros-ultrapassaram-us-2-bilhoes-nos-jogos-somente-em-2022-aponta-pesquisa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430992"/>
            <a:ext cx="1475629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Extra Bold"/>
              </a:rPr>
              <a:t>https://www.theguardian.com/technology/2016/jan/28/my-dream-to-become-pro-gamer-ended-in-utter-failure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7650192"/>
            <a:ext cx="1475629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Extra Bold"/>
              </a:rPr>
              <a:t>https://docs.google.com/forms/d/e/1FAIpQLScNS7GescvWKcVoz6pDuVhR_alo-TZmfiMFELb-RIQ7lxvHDg/viewform?usp=sharing 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DAFlt1442M8</dc:identifier>
  <dcterms:modified xsi:type="dcterms:W3CDTF">2011-08-01T06:04:30Z</dcterms:modified>
  <cp:revision>1</cp:revision>
  <dc:title>Desenvolvimento Web</dc:title>
</cp:coreProperties>
</file>

<file path=docProps/thumbnail.jpeg>
</file>